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4"/>
  </p:handoutMasterIdLst>
  <p:sldIdLst>
    <p:sldId id="256" r:id="rId2"/>
    <p:sldId id="257" r:id="rId3"/>
    <p:sldId id="258" r:id="rId4"/>
    <p:sldId id="263" r:id="rId5"/>
    <p:sldId id="266" r:id="rId6"/>
    <p:sldId id="264" r:id="rId7"/>
    <p:sldId id="268" r:id="rId8"/>
    <p:sldId id="259" r:id="rId9"/>
    <p:sldId id="265" r:id="rId10"/>
    <p:sldId id="260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258" y="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w Cen MT" pitchFamily="34" charset="0"/>
              </a:defRPr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w Cen MT" pitchFamily="34" charset="0"/>
              </a:defRPr>
            </a:lvl1pPr>
          </a:lstStyle>
          <a:p>
            <a:fld id="{2CBA52E2-B74D-4424-916A-D2DD96F831DA}" type="datetimeFigureOut">
              <a:rPr lang="en-US"/>
              <a:pPr/>
              <a:t>8/20/2013</a:t>
            </a:fld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w Cen MT" pitchFamily="34" charset="0"/>
              </a:defRPr>
            </a:lvl1pPr>
          </a:lstStyle>
          <a:p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w Cen MT" pitchFamily="34" charset="0"/>
              </a:defRPr>
            </a:lvl1pPr>
          </a:lstStyle>
          <a:p>
            <a:fld id="{01DDB553-2CD3-4937-9D98-FA30047EF9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86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822956D-5212-4770-A4DA-7AAC68E51B54}" type="datetimeFigureOut">
              <a:rPr lang="en-US"/>
              <a:pPr>
                <a:defRPr/>
              </a:pPr>
              <a:t>8/20/2013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26CB6D0-93DA-4963-9EDD-4DA6F7351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A7C9F-D2FB-4360-ABA6-A55894BB45E4}" type="datetimeFigureOut">
              <a:rPr lang="en-US"/>
              <a:pPr>
                <a:defRPr/>
              </a:pPr>
              <a:t>8/20/2013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ED2C7-D478-43E6-A2ED-16394F75E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2DA8E-8C7C-452C-9561-9A466EDEAC00}" type="datetimeFigureOut">
              <a:rPr lang="en-US"/>
              <a:pPr>
                <a:defRPr/>
              </a:pPr>
              <a:t>8/20/2013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1BBCD-EE84-4908-B38D-3971C362D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C8D80-EB06-49B3-B06C-79D3EFE48369}" type="datetimeFigureOut">
              <a:rPr lang="en-US"/>
              <a:pPr>
                <a:defRPr/>
              </a:pPr>
              <a:t>8/20/2013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19D8C-5D84-4C8D-B4E3-1D1C6165B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524E4-54D6-40C9-8F62-9AB5F36FE20A}" type="datetimeFigureOut">
              <a:rPr lang="en-US"/>
              <a:pPr>
                <a:defRPr/>
              </a:pPr>
              <a:t>8/20/2013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4FBCA86-AB53-4795-9509-B16086644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CDFA94A-3544-4173-A362-8C3D063B23ED}" type="datetimeFigureOut">
              <a:rPr lang="en-US"/>
              <a:pPr>
                <a:defRPr/>
              </a:pPr>
              <a:t>8/20/2013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B2C3C37-1CC0-40D9-B785-B2FB36032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FA5F162-E205-48F9-9222-8391EE53518A}" type="datetimeFigureOut">
              <a:rPr lang="en-US"/>
              <a:pPr>
                <a:defRPr/>
              </a:pPr>
              <a:t>8/20/2013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EFF8343-D985-45BF-81B8-95A98FDE4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DEAC9-2D47-47B3-BFBA-4D1AC2155EE8}" type="datetimeFigureOut">
              <a:rPr lang="en-US"/>
              <a:pPr>
                <a:defRPr/>
              </a:pPr>
              <a:t>8/20/2013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F85D2-4BBF-4F6D-86DE-33005A1C1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76EB3-0657-4A19-8988-586C0C41B41A}" type="datetimeFigureOut">
              <a:rPr lang="en-US"/>
              <a:pPr>
                <a:defRPr/>
              </a:pPr>
              <a:t>8/20/2013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1F60044-028F-4CC2-8498-2A86D7DA0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AD52A-9CAA-494B-B8C3-27F60E2E0B40}" type="datetimeFigureOut">
              <a:rPr lang="en-US"/>
              <a:pPr>
                <a:defRPr/>
              </a:pPr>
              <a:t>8/20/2013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111A6-1AA2-404D-BBE8-48285BDD91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0C04C8F-FA12-4C1F-818D-8B43650CCA72}" type="datetimeFigureOut">
              <a:rPr lang="en-US"/>
              <a:pPr>
                <a:defRPr/>
              </a:pPr>
              <a:t>8/20/2013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3B242E3B-2784-46FE-A690-463CC544B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B212AF3-1F6E-417A-92EB-CE1F8F07C1BC}" type="datetimeFigureOut">
              <a:rPr lang="en-US"/>
              <a:pPr>
                <a:defRPr/>
              </a:pPr>
              <a:t>8/20/2013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FD1AAF8-441F-4293-8719-D529F1837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4" r:id="rId2"/>
    <p:sldLayoutId id="2147483709" r:id="rId3"/>
    <p:sldLayoutId id="2147483710" r:id="rId4"/>
    <p:sldLayoutId id="2147483711" r:id="rId5"/>
    <p:sldLayoutId id="2147483705" r:id="rId6"/>
    <p:sldLayoutId id="2147483712" r:id="rId7"/>
    <p:sldLayoutId id="2147483706" r:id="rId8"/>
    <p:sldLayoutId id="2147483713" r:id="rId9"/>
    <p:sldLayoutId id="2147483707" r:id="rId10"/>
    <p:sldLayoutId id="2147483714" r:id="rId11"/>
  </p:sldLayoutIdLst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9BBB5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8064A2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90575"/>
            <a:ext cx="7696200" cy="169148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cap="none" dirty="0" smtClean="0"/>
              <a:t/>
            </a:r>
            <a:br>
              <a:rPr lang="en-US" sz="4000" cap="none" dirty="0" smtClean="0"/>
            </a:br>
            <a:r>
              <a:rPr lang="en-US" sz="4000" b="1" cap="none" dirty="0" smtClean="0"/>
              <a:t>WOW</a:t>
            </a:r>
            <a:r>
              <a:rPr lang="en-US" sz="4000" cap="none" dirty="0" smtClean="0"/>
              <a:t>!</a:t>
            </a:r>
            <a:br>
              <a:rPr lang="en-US" sz="4000" cap="none" dirty="0" smtClean="0"/>
            </a:br>
            <a:r>
              <a:rPr lang="en-US" sz="4000" cap="none" dirty="0" smtClean="0"/>
              <a:t> </a:t>
            </a:r>
            <a:r>
              <a:rPr lang="en-US" sz="4000" b="1" cap="none" dirty="0" smtClean="0"/>
              <a:t>W</a:t>
            </a:r>
            <a:r>
              <a:rPr lang="en-US" sz="4000" cap="none" dirty="0" smtClean="0"/>
              <a:t>arriors are respectful, </a:t>
            </a:r>
            <a:r>
              <a:rPr lang="en-US" sz="4000" b="1" cap="none" dirty="0" smtClean="0"/>
              <a:t>O</a:t>
            </a:r>
            <a:r>
              <a:rPr lang="en-US" sz="4000" cap="none" dirty="0" smtClean="0"/>
              <a:t>utstanding citizens, </a:t>
            </a:r>
            <a:r>
              <a:rPr lang="en-US" sz="4000" b="1" cap="none" dirty="0" smtClean="0"/>
              <a:t>W</a:t>
            </a:r>
            <a:r>
              <a:rPr lang="en-US" sz="4000" cap="none" dirty="0" smtClean="0"/>
              <a:t>orking to succeed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743200"/>
            <a:ext cx="3429000" cy="3088160"/>
          </a:xfrm>
          <a:prstGeom prst="rect">
            <a:avLst/>
          </a:prstGeom>
          <a:noFill/>
        </p:spPr>
      </p:pic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790575"/>
            <a:ext cx="2571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>
                <a:latin typeface="Tw Cen MT" pitchFamily="34" charset="0"/>
                <a:cs typeface="Times New Roman" pitchFamily="18" charset="0"/>
              </a:rPr>
              <a:t> </a:t>
            </a:r>
            <a:r>
              <a:rPr lang="en-US" sz="900">
                <a:latin typeface="Tw Cen MT" pitchFamily="34" charset="0"/>
              </a:rPr>
              <a:t> </a:t>
            </a:r>
            <a:endParaRPr lang="en-US">
              <a:latin typeface="Tw Cen MT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9532" y="6039929"/>
            <a:ext cx="17240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PBIS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4600" y="6163040"/>
            <a:ext cx="662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Positive Behavioral Intervention and Supports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b="1" i="1" smtClean="0"/>
              <a:t>Rewards for positive behavior: </a:t>
            </a:r>
            <a:endParaRPr lang="en-US" smtClean="0"/>
          </a:p>
        </p:txBody>
      </p:sp>
      <p:sp>
        <p:nvSpPr>
          <p:cNvPr id="20482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dirty="0" smtClean="0"/>
              <a:t>Ice Cream Party</a:t>
            </a:r>
          </a:p>
          <a:p>
            <a:pPr marL="0" indent="0" algn="ctr">
              <a:buNone/>
            </a:pPr>
            <a:r>
              <a:rPr lang="en-US" sz="1600" b="1" dirty="0" smtClean="0"/>
              <a:t> </a:t>
            </a:r>
            <a:r>
              <a:rPr lang="en-US" sz="1600" dirty="0" smtClean="0"/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200" dirty="0" smtClean="0"/>
              <a:t>If you have not </a:t>
            </a:r>
            <a:r>
              <a:rPr lang="en-US" sz="3200" dirty="0"/>
              <a:t>received a detention, </a:t>
            </a:r>
            <a:r>
              <a:rPr lang="en-US" sz="3200" dirty="0" smtClean="0"/>
              <a:t>bus referral</a:t>
            </a:r>
            <a:r>
              <a:rPr lang="en-US" sz="3200" dirty="0"/>
              <a:t>, </a:t>
            </a:r>
            <a:r>
              <a:rPr lang="en-US" sz="3200" dirty="0" smtClean="0"/>
              <a:t>or demerit </a:t>
            </a:r>
            <a:r>
              <a:rPr lang="en-US" sz="3200" b="1" dirty="0" smtClean="0"/>
              <a:t>first semester </a:t>
            </a:r>
            <a:r>
              <a:rPr lang="en-US" sz="3200" dirty="0" smtClean="0"/>
              <a:t>you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200" dirty="0" smtClean="0"/>
              <a:t>will be invited to an ice cream party.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b="1" i="1" dirty="0" smtClean="0"/>
              <a:t>Rewards for positive behavior: </a:t>
            </a:r>
            <a:endParaRPr lang="en-US" dirty="0" smtClean="0"/>
          </a:p>
        </p:txBody>
      </p:sp>
      <p:sp>
        <p:nvSpPr>
          <p:cNvPr id="20482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dirty="0" smtClean="0"/>
              <a:t>Carnival</a:t>
            </a:r>
            <a:endParaRPr lang="en-US" sz="4800" dirty="0"/>
          </a:p>
          <a:p>
            <a:pPr marL="0" lvl="0" indent="0" algn="ctr">
              <a:spcBef>
                <a:spcPts val="0"/>
              </a:spcBef>
              <a:buClr>
                <a:srgbClr val="C0504D"/>
              </a:buClr>
              <a:buNone/>
            </a:pPr>
            <a:endParaRPr lang="en-US" sz="3200" dirty="0" smtClean="0">
              <a:solidFill>
                <a:srgbClr val="17365D"/>
              </a:solidFill>
            </a:endParaRPr>
          </a:p>
          <a:p>
            <a:pPr marL="0" lvl="0" indent="0" algn="ctr">
              <a:spcBef>
                <a:spcPts val="0"/>
              </a:spcBef>
              <a:buClr>
                <a:srgbClr val="C0504D"/>
              </a:buClr>
              <a:buNone/>
            </a:pPr>
            <a:r>
              <a:rPr lang="en-US" sz="3200" dirty="0" smtClean="0">
                <a:solidFill>
                  <a:srgbClr val="17365D"/>
                </a:solidFill>
              </a:rPr>
              <a:t>If </a:t>
            </a:r>
            <a:r>
              <a:rPr lang="en-US" sz="3200" dirty="0">
                <a:solidFill>
                  <a:srgbClr val="17365D"/>
                </a:solidFill>
              </a:rPr>
              <a:t>you </a:t>
            </a:r>
            <a:r>
              <a:rPr lang="en-US" sz="3200" dirty="0" smtClean="0">
                <a:solidFill>
                  <a:srgbClr val="17365D"/>
                </a:solidFill>
              </a:rPr>
              <a:t>have </a:t>
            </a:r>
            <a:r>
              <a:rPr lang="en-US" sz="3200" dirty="0">
                <a:solidFill>
                  <a:srgbClr val="17365D"/>
                </a:solidFill>
              </a:rPr>
              <a:t>not received a detention, </a:t>
            </a:r>
            <a:r>
              <a:rPr lang="en-US" sz="3200" dirty="0" smtClean="0">
                <a:solidFill>
                  <a:srgbClr val="17365D"/>
                </a:solidFill>
              </a:rPr>
              <a:t>bus referral</a:t>
            </a:r>
            <a:r>
              <a:rPr lang="en-US" sz="3200" dirty="0">
                <a:solidFill>
                  <a:srgbClr val="17365D"/>
                </a:solidFill>
              </a:rPr>
              <a:t>, </a:t>
            </a:r>
            <a:r>
              <a:rPr lang="en-US" sz="3200" dirty="0" smtClean="0">
                <a:solidFill>
                  <a:srgbClr val="17365D"/>
                </a:solidFill>
              </a:rPr>
              <a:t>or </a:t>
            </a:r>
            <a:r>
              <a:rPr lang="en-US" sz="3200" dirty="0">
                <a:solidFill>
                  <a:srgbClr val="17365D"/>
                </a:solidFill>
              </a:rPr>
              <a:t>demerit </a:t>
            </a:r>
            <a:r>
              <a:rPr lang="en-US" sz="3200" dirty="0" smtClean="0">
                <a:solidFill>
                  <a:srgbClr val="17365D"/>
                </a:solidFill>
              </a:rPr>
              <a:t>throughout the </a:t>
            </a:r>
          </a:p>
          <a:p>
            <a:pPr marL="0" lvl="0" indent="0" algn="ctr">
              <a:spcBef>
                <a:spcPts val="0"/>
              </a:spcBef>
              <a:buClr>
                <a:srgbClr val="C0504D"/>
              </a:buClr>
              <a:buNone/>
            </a:pPr>
            <a:r>
              <a:rPr lang="en-US" sz="3200" b="1" dirty="0" smtClean="0">
                <a:solidFill>
                  <a:srgbClr val="17365D"/>
                </a:solidFill>
              </a:rPr>
              <a:t>ENTIRE</a:t>
            </a:r>
            <a:r>
              <a:rPr lang="en-US" sz="3200" dirty="0" smtClean="0">
                <a:solidFill>
                  <a:srgbClr val="17365D"/>
                </a:solidFill>
              </a:rPr>
              <a:t> </a:t>
            </a:r>
            <a:r>
              <a:rPr lang="en-US" sz="3200" b="1" dirty="0" smtClean="0">
                <a:solidFill>
                  <a:srgbClr val="17365D"/>
                </a:solidFill>
              </a:rPr>
              <a:t>YEAR</a:t>
            </a:r>
            <a:r>
              <a:rPr lang="en-US" dirty="0" smtClean="0">
                <a:solidFill>
                  <a:srgbClr val="17365D"/>
                </a:solidFill>
              </a:rPr>
              <a:t>,  </a:t>
            </a:r>
          </a:p>
          <a:p>
            <a:pPr marL="0" lvl="0" indent="0" algn="ctr">
              <a:spcBef>
                <a:spcPts val="0"/>
              </a:spcBef>
              <a:buClr>
                <a:srgbClr val="C0504D"/>
              </a:buClr>
              <a:buNone/>
            </a:pPr>
            <a:r>
              <a:rPr lang="en-US" dirty="0" smtClean="0">
                <a:solidFill>
                  <a:srgbClr val="17365D"/>
                </a:solidFill>
              </a:rPr>
              <a:t>you will be invited to our end of</a:t>
            </a:r>
          </a:p>
          <a:p>
            <a:pPr marL="0" lvl="0" indent="0" algn="ctr">
              <a:spcBef>
                <a:spcPts val="0"/>
              </a:spcBef>
              <a:buClr>
                <a:srgbClr val="C0504D"/>
              </a:buClr>
              <a:buNone/>
            </a:pPr>
            <a:r>
              <a:rPr lang="en-US" dirty="0" smtClean="0">
                <a:solidFill>
                  <a:srgbClr val="17365D"/>
                </a:solidFill>
              </a:rPr>
              <a:t>the year carnival.</a:t>
            </a:r>
            <a:endParaRPr lang="en-US" dirty="0">
              <a:solidFill>
                <a:srgbClr val="17365D"/>
              </a:solidFill>
            </a:endParaRPr>
          </a:p>
          <a:p>
            <a:pPr marL="0" lvl="0" indent="0" algn="ctr">
              <a:spcBef>
                <a:spcPts val="0"/>
              </a:spcBef>
              <a:buClr>
                <a:srgbClr val="C0504D"/>
              </a:buCl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2668059"/>
      </p:ext>
    </p:extLst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1F497D"/>
                </a:solidFill>
              </a:rPr>
              <a:t>Rewards for positive behavior: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algn="ctr">
              <a:buClr>
                <a:srgbClr val="C0504D"/>
              </a:buClr>
              <a:buNone/>
            </a:pPr>
            <a:r>
              <a:rPr lang="en-US" sz="4800" b="1" dirty="0" smtClean="0">
                <a:solidFill>
                  <a:srgbClr val="17365D"/>
                </a:solidFill>
              </a:rPr>
              <a:t>Remember our Motto</a:t>
            </a:r>
            <a:r>
              <a:rPr lang="en-US" sz="4800" b="1" dirty="0">
                <a:solidFill>
                  <a:srgbClr val="17365D"/>
                </a:solidFill>
              </a:rPr>
              <a:t>:  </a:t>
            </a:r>
          </a:p>
          <a:p>
            <a:pPr marL="0" lvl="0" indent="0" algn="ctr">
              <a:buClr>
                <a:srgbClr val="C0504D"/>
              </a:buClr>
              <a:buNone/>
            </a:pPr>
            <a:r>
              <a:rPr lang="en-US" sz="3200" b="1" dirty="0">
                <a:solidFill>
                  <a:srgbClr val="17365D"/>
                </a:solidFill>
              </a:rPr>
              <a:t>W</a:t>
            </a:r>
            <a:r>
              <a:rPr lang="en-US" sz="3200" dirty="0">
                <a:solidFill>
                  <a:srgbClr val="17365D"/>
                </a:solidFill>
              </a:rPr>
              <a:t>arriors are respectful, </a:t>
            </a:r>
            <a:r>
              <a:rPr lang="en-US" sz="3200" b="1" dirty="0">
                <a:solidFill>
                  <a:srgbClr val="17365D"/>
                </a:solidFill>
              </a:rPr>
              <a:t>O</a:t>
            </a:r>
            <a:r>
              <a:rPr lang="en-US" sz="3200" dirty="0">
                <a:solidFill>
                  <a:srgbClr val="17365D"/>
                </a:solidFill>
              </a:rPr>
              <a:t>utstanding citizens, </a:t>
            </a:r>
          </a:p>
          <a:p>
            <a:pPr marL="0" lvl="0" indent="0" algn="ctr">
              <a:buClr>
                <a:srgbClr val="C0504D"/>
              </a:buClr>
              <a:buNone/>
            </a:pPr>
            <a:r>
              <a:rPr lang="en-US" sz="3200" b="1" dirty="0">
                <a:solidFill>
                  <a:srgbClr val="17365D"/>
                </a:solidFill>
              </a:rPr>
              <a:t>W</a:t>
            </a:r>
            <a:r>
              <a:rPr lang="en-US" sz="3200" dirty="0">
                <a:solidFill>
                  <a:srgbClr val="17365D"/>
                </a:solidFill>
              </a:rPr>
              <a:t>orking to succeed. </a:t>
            </a:r>
            <a:endParaRPr lang="en-US" sz="3200" dirty="0" smtClean="0">
              <a:solidFill>
                <a:srgbClr val="17365D"/>
              </a:solidFill>
            </a:endParaRPr>
          </a:p>
          <a:p>
            <a:pPr marL="0" lvl="0" indent="0" algn="ctr">
              <a:buClr>
                <a:srgbClr val="C0504D"/>
              </a:buClr>
              <a:buNone/>
            </a:pPr>
            <a:endParaRPr lang="en-US" sz="3200" dirty="0">
              <a:solidFill>
                <a:srgbClr val="17365D"/>
              </a:solidFill>
            </a:endParaRPr>
          </a:p>
          <a:p>
            <a:pPr marL="0" lvl="0" indent="0" algn="ctr">
              <a:buClr>
                <a:srgbClr val="C0504D"/>
              </a:buClr>
              <a:buNone/>
            </a:pPr>
            <a:r>
              <a:rPr lang="en-US" sz="3200" b="1" dirty="0" smtClean="0">
                <a:solidFill>
                  <a:srgbClr val="17365D"/>
                </a:solidFill>
              </a:rPr>
              <a:t>Go Warriors</a:t>
            </a:r>
          </a:p>
          <a:p>
            <a:pPr marL="0" lvl="0" indent="0" algn="ctr">
              <a:buClr>
                <a:srgbClr val="C0504D"/>
              </a:buClr>
              <a:buNone/>
            </a:pPr>
            <a:r>
              <a:rPr lang="en-US" sz="3200" b="1" dirty="0" smtClean="0">
                <a:solidFill>
                  <a:srgbClr val="17365D"/>
                </a:solidFill>
              </a:rPr>
              <a:t>and</a:t>
            </a:r>
          </a:p>
          <a:p>
            <a:pPr marL="0" lvl="0" indent="0" algn="ctr">
              <a:buClr>
                <a:srgbClr val="C0504D"/>
              </a:buClr>
              <a:buNone/>
            </a:pPr>
            <a:r>
              <a:rPr lang="en-US" sz="3200" b="1" dirty="0" smtClean="0">
                <a:solidFill>
                  <a:srgbClr val="17365D"/>
                </a:solidFill>
              </a:rPr>
              <a:t>Let’s have a great year!!!</a:t>
            </a:r>
            <a:endParaRPr lang="en-US" sz="3200" b="1" dirty="0">
              <a:solidFill>
                <a:srgbClr val="17365D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409102"/>
      </p:ext>
    </p:extLst>
  </p:cSld>
  <p:clrMapOvr>
    <a:masterClrMapping/>
  </p:clrMapOvr>
  <p:transition spd="med">
    <p:spli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b="1" i="1" smtClean="0"/>
              <a:t>What is PBIS?  </a:t>
            </a:r>
            <a:endParaRPr lang="en-US" smtClean="0"/>
          </a:p>
        </p:txBody>
      </p:sp>
      <p:sp>
        <p:nvSpPr>
          <p:cNvPr id="14338" name="Content Placeholder 2"/>
          <p:cNvSpPr>
            <a:spLocks noGrp="1"/>
          </p:cNvSpPr>
          <p:nvPr>
            <p:ph sz="quarter" idx="1"/>
          </p:nvPr>
        </p:nvSpPr>
        <p:spPr>
          <a:xfrm>
            <a:off x="152401" y="1600200"/>
            <a:ext cx="8839200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 smtClean="0"/>
              <a:t>P</a:t>
            </a:r>
            <a:r>
              <a:rPr lang="en-US" sz="3600" dirty="0" smtClean="0"/>
              <a:t>ositive </a:t>
            </a:r>
            <a:r>
              <a:rPr lang="en-US" sz="3600" b="1" dirty="0" smtClean="0"/>
              <a:t>B</a:t>
            </a:r>
            <a:r>
              <a:rPr lang="en-US" sz="3600" dirty="0" smtClean="0"/>
              <a:t>ehavioral </a:t>
            </a:r>
            <a:r>
              <a:rPr lang="en-US" sz="3600" b="1" dirty="0" smtClean="0"/>
              <a:t>I</a:t>
            </a:r>
            <a:r>
              <a:rPr lang="en-US" sz="3600" dirty="0" smtClean="0"/>
              <a:t>ntervention and </a:t>
            </a:r>
            <a:r>
              <a:rPr lang="en-US" sz="3600" b="1" dirty="0" smtClean="0"/>
              <a:t>S</a:t>
            </a:r>
            <a:r>
              <a:rPr lang="en-US" sz="3600" dirty="0" smtClean="0"/>
              <a:t>upports </a:t>
            </a:r>
            <a:endParaRPr lang="en-US" sz="36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This means that you will be </a:t>
            </a:r>
            <a:r>
              <a:rPr lang="en-US" b="1" dirty="0" smtClean="0"/>
              <a:t>rewarded</a:t>
            </a:r>
            <a:r>
              <a:rPr lang="en-US" dirty="0" smtClean="0"/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/>
              <a:t>f</a:t>
            </a:r>
            <a:r>
              <a:rPr lang="en-US" dirty="0" smtClean="0"/>
              <a:t>or good actions, behaviors, and deeds as well as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having consequences for negative behavior. </a:t>
            </a:r>
          </a:p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en-US" sz="4000" b="1" dirty="0" smtClean="0"/>
              <a:t>Motto:  </a:t>
            </a:r>
          </a:p>
          <a:p>
            <a:pPr marL="0" indent="0" algn="ctr">
              <a:buNone/>
            </a:pPr>
            <a:r>
              <a:rPr lang="en-US" sz="3200" b="1" dirty="0" smtClean="0"/>
              <a:t>W</a:t>
            </a:r>
            <a:r>
              <a:rPr lang="en-US" sz="3200" dirty="0" smtClean="0"/>
              <a:t>arriors are respectful, </a:t>
            </a:r>
            <a:r>
              <a:rPr lang="en-US" sz="3200" b="1" dirty="0" smtClean="0"/>
              <a:t>O</a:t>
            </a:r>
            <a:r>
              <a:rPr lang="en-US" sz="3200" dirty="0" smtClean="0"/>
              <a:t>utstanding citizens, </a:t>
            </a:r>
          </a:p>
          <a:p>
            <a:pPr marL="0" indent="0" algn="ctr">
              <a:buNone/>
            </a:pPr>
            <a:r>
              <a:rPr lang="en-US" sz="3200" b="1" dirty="0"/>
              <a:t>W</a:t>
            </a:r>
            <a:r>
              <a:rPr lang="en-US" sz="3200" dirty="0" smtClean="0"/>
              <a:t>orking to succeed. 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b="1" i="1" smtClean="0"/>
              <a:t>Rewards for positive behavior: </a:t>
            </a:r>
            <a:endParaRPr lang="en-US" smtClean="0"/>
          </a:p>
        </p:txBody>
      </p:sp>
      <p:sp>
        <p:nvSpPr>
          <p:cNvPr id="15362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5029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/>
              <a:t>WOW Bucks</a:t>
            </a:r>
            <a:r>
              <a:rPr lang="en-US" sz="4000" dirty="0" smtClean="0"/>
              <a:t> </a:t>
            </a:r>
            <a:endParaRPr lang="en-US" sz="4000" dirty="0"/>
          </a:p>
          <a:p>
            <a:pPr marL="0" indent="0" algn="ctr">
              <a:buNone/>
            </a:pPr>
            <a:r>
              <a:rPr lang="en-US" dirty="0" smtClean="0"/>
              <a:t>WOW Bucks </a:t>
            </a:r>
            <a:r>
              <a:rPr lang="en-US" dirty="0"/>
              <a:t>can be </a:t>
            </a:r>
            <a:r>
              <a:rPr lang="en-US" dirty="0" smtClean="0"/>
              <a:t>given by school personnel when displaying good behavior:</a:t>
            </a:r>
          </a:p>
          <a:p>
            <a:pPr algn="ctr">
              <a:buFont typeface="Wingdings" pitchFamily="2" charset="2"/>
              <a:buChar char="Ø"/>
            </a:pPr>
            <a:r>
              <a:rPr lang="en-US" dirty="0" smtClean="0"/>
              <a:t> in class, </a:t>
            </a:r>
          </a:p>
          <a:p>
            <a:pPr algn="ctr">
              <a:buFont typeface="Wingdings" pitchFamily="2" charset="2"/>
              <a:buChar char="Ø"/>
            </a:pPr>
            <a:r>
              <a:rPr lang="en-US" dirty="0" smtClean="0"/>
              <a:t>in the hallway, </a:t>
            </a:r>
          </a:p>
          <a:p>
            <a:pPr algn="ctr">
              <a:buFont typeface="Wingdings" pitchFamily="2" charset="2"/>
              <a:buChar char="Ø"/>
            </a:pPr>
            <a:r>
              <a:rPr lang="en-US" dirty="0" smtClean="0"/>
              <a:t>in the cafeteria, </a:t>
            </a:r>
          </a:p>
          <a:p>
            <a:pPr algn="ctr">
              <a:spcBef>
                <a:spcPts val="0"/>
              </a:spcBef>
              <a:buFont typeface="Wingdings" pitchFamily="2" charset="2"/>
              <a:buChar char="Ø"/>
            </a:pPr>
            <a:r>
              <a:rPr lang="en-US" dirty="0" smtClean="0"/>
              <a:t>at car rider pickup or bus pickup,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or </a:t>
            </a:r>
          </a:p>
          <a:p>
            <a:pPr algn="ctr">
              <a:spcBef>
                <a:spcPts val="0"/>
              </a:spcBef>
              <a:buFont typeface="Wingdings" pitchFamily="2" charset="2"/>
              <a:buChar char="Ø"/>
            </a:pPr>
            <a:r>
              <a:rPr lang="en-US" dirty="0" smtClean="0"/>
              <a:t>anywhere school related</a:t>
            </a:r>
          </a:p>
          <a:p>
            <a:pPr marL="0" indent="0" algn="ctr"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b="1" i="1" smtClean="0"/>
              <a:t>Rewards for positive behavior: </a:t>
            </a:r>
            <a:endParaRPr lang="en-US" smtClean="0"/>
          </a:p>
        </p:txBody>
      </p:sp>
      <p:sp>
        <p:nvSpPr>
          <p:cNvPr id="16386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8153400" cy="26670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 </a:t>
            </a:r>
            <a:r>
              <a:rPr lang="en-US" sz="4800" b="1" dirty="0" smtClean="0"/>
              <a:t>WOW Trading Post </a:t>
            </a:r>
            <a:endParaRPr lang="en-US" sz="4800" dirty="0"/>
          </a:p>
          <a:p>
            <a:pPr marL="0" indent="0" algn="ctr">
              <a:buNone/>
            </a:pPr>
            <a:r>
              <a:rPr lang="en-US" sz="3600" dirty="0" smtClean="0"/>
              <a:t>Throughout the year, you will be able to use your WOW bucks to purchase items at the WOW trading post (location to be determined).  Items may include t-shirts, mechanical pencils, fuzzy pens, candy, etc.  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b="1" i="1" smtClean="0"/>
              <a:t>Rewards for positive behavior: </a:t>
            </a:r>
            <a:endParaRPr lang="en-US" smtClean="0"/>
          </a:p>
        </p:txBody>
      </p:sp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 smtClean="0"/>
              <a:t>BMS Sporting Events</a:t>
            </a:r>
          </a:p>
          <a:p>
            <a:pPr marL="0" indent="0" algn="ctr">
              <a:buNone/>
            </a:pPr>
            <a:r>
              <a:rPr lang="en-US" sz="3600" dirty="0" smtClean="0"/>
              <a:t>25 WOW Bucks can be traded in for a free WOW admission pass to any home BMS sporting event.   </a:t>
            </a:r>
          </a:p>
          <a:p>
            <a:pPr marL="0" indent="0" algn="ctr">
              <a:buNone/>
            </a:pPr>
            <a:r>
              <a:rPr lang="en-US" sz="3600" dirty="0" smtClean="0"/>
              <a:t>On day of game, please turn in your WOW bucks to Ms. Florence in exchange for the WOW admission pass.</a:t>
            </a:r>
          </a:p>
          <a:p>
            <a:pPr marL="0" indent="0" algn="ctr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393833032"/>
      </p:ext>
    </p:extLst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b="1" i="1" smtClean="0"/>
              <a:t>Rewards for positive behavior: </a:t>
            </a:r>
            <a:endParaRPr lang="en-US" smtClean="0"/>
          </a:p>
        </p:txBody>
      </p:sp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dirty="0" smtClean="0"/>
              <a:t>Forgotten your ID?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400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sz="14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dirty="0" smtClean="0"/>
              <a:t>Turn in 5 WOW Bucks to your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dirty="0" smtClean="0"/>
              <a:t>homeroom teacher 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200" dirty="0" smtClean="0"/>
          </a:p>
          <a:p>
            <a:pPr marL="0" indent="0" algn="ctr">
              <a:buNone/>
            </a:pPr>
            <a:r>
              <a:rPr lang="en-US" sz="3600" dirty="0" smtClean="0"/>
              <a:t>Teachers will still turn your name in to Mrs. Shirley, but you will not receive demerits.  You may only take advantage of this opportunity three times each nine weeks. 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b="1" i="1" smtClean="0"/>
              <a:t>Rewards for positive behavior: </a:t>
            </a:r>
            <a:endParaRPr lang="en-US" smtClean="0"/>
          </a:p>
        </p:txBody>
      </p:sp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dirty="0" smtClean="0"/>
              <a:t>Want tea for lunch?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400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sz="14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dirty="0" smtClean="0"/>
              <a:t>On designated days, you will be able to pay 5 WOW Bucks during lunch and receive a cup of tea.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578306840"/>
      </p:ext>
    </p:extLst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b="1" i="1" smtClean="0"/>
              <a:t>Rewards for positive behavior: </a:t>
            </a:r>
            <a:endParaRPr lang="en-US" smtClean="0"/>
          </a:p>
        </p:txBody>
      </p:sp>
      <p:sp>
        <p:nvSpPr>
          <p:cNvPr id="18434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375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 smtClean="0"/>
              <a:t>WOW Wednesday </a:t>
            </a:r>
            <a:endParaRPr lang="en-US" sz="4400" dirty="0"/>
          </a:p>
          <a:p>
            <a:pPr marL="0" indent="0" algn="ctr">
              <a:buNone/>
            </a:pPr>
            <a:r>
              <a:rPr lang="en-US" sz="3200" dirty="0" smtClean="0"/>
              <a:t>Each month there will be a </a:t>
            </a:r>
            <a:r>
              <a:rPr lang="en-US" sz="3200" b="1" dirty="0" smtClean="0"/>
              <a:t>WOW</a:t>
            </a:r>
            <a:r>
              <a:rPr lang="en-US" sz="3200" dirty="0" smtClean="0"/>
              <a:t> Wednesday celebration. </a:t>
            </a:r>
            <a:r>
              <a:rPr lang="en-US" sz="3200" b="1" dirty="0" smtClean="0"/>
              <a:t>If you have </a:t>
            </a:r>
            <a:r>
              <a:rPr lang="en-US" sz="3200" b="1" u="sng" dirty="0" smtClean="0"/>
              <a:t>not</a:t>
            </a:r>
            <a:r>
              <a:rPr lang="en-US" sz="3200" b="1" dirty="0" smtClean="0"/>
              <a:t> received a detention, bus referral, or demerit you will be able to participate in the event.  </a:t>
            </a:r>
            <a:r>
              <a:rPr lang="en-US" sz="3200" dirty="0" smtClean="0"/>
              <a:t>You will complete a survey and choose the event you would like to participate in monthly. If you </a:t>
            </a:r>
            <a:r>
              <a:rPr lang="en-US" sz="3200" b="1" dirty="0" smtClean="0"/>
              <a:t>have</a:t>
            </a:r>
            <a:r>
              <a:rPr lang="en-US" sz="3200" dirty="0" smtClean="0"/>
              <a:t> a </a:t>
            </a:r>
            <a:r>
              <a:rPr lang="en-US" sz="3200" dirty="0">
                <a:solidFill>
                  <a:srgbClr val="17365D"/>
                </a:solidFill>
              </a:rPr>
              <a:t>detention, bus referral, or demerit </a:t>
            </a:r>
            <a:r>
              <a:rPr lang="en-US" sz="3200" dirty="0" smtClean="0"/>
              <a:t>during the month, you will be assigned a character education class.  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b="1" i="1" smtClean="0"/>
              <a:t>Rewards for positive behavior: </a:t>
            </a:r>
            <a:endParaRPr lang="en-US" smtClean="0"/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375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 smtClean="0"/>
              <a:t>Quarterly Drawing </a:t>
            </a:r>
            <a:endParaRPr lang="en-US" sz="4400" dirty="0"/>
          </a:p>
          <a:p>
            <a:pPr marL="0" indent="0" algn="ctr">
              <a:buNone/>
            </a:pPr>
            <a:r>
              <a:rPr lang="en-US" sz="3600" dirty="0" smtClean="0"/>
              <a:t>When you spend your WOW bucks you will be entered into a quarterly drawing. 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Prize awarded last year:</a:t>
            </a:r>
          </a:p>
          <a:p>
            <a:pPr marL="0" indent="0" algn="ctr">
              <a:buNone/>
            </a:pPr>
            <a:r>
              <a:rPr lang="en-US" dirty="0" smtClean="0"/>
              <a:t>IPOD shuffle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11">
      <a:dk1>
        <a:srgbClr val="17365D"/>
      </a:dk1>
      <a:lt1>
        <a:srgbClr val="FEDD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1">
    <a:dk1>
      <a:srgbClr val="17365D"/>
    </a:dk1>
    <a:lt1>
      <a:srgbClr val="FEDD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408</TotalTime>
  <Words>492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 WOW!  Warriors are respectful, Outstanding citizens, Working to succeed</vt:lpstr>
      <vt:lpstr>What is PBIS?  </vt:lpstr>
      <vt:lpstr>Rewards for positive behavior: </vt:lpstr>
      <vt:lpstr>Rewards for positive behavior: </vt:lpstr>
      <vt:lpstr>Rewards for positive behavior: </vt:lpstr>
      <vt:lpstr>Rewards for positive behavior: </vt:lpstr>
      <vt:lpstr>Rewards for positive behavior: </vt:lpstr>
      <vt:lpstr>Rewards for positive behavior: </vt:lpstr>
      <vt:lpstr>Rewards for positive behavior: </vt:lpstr>
      <vt:lpstr>Rewards for positive behavior: </vt:lpstr>
      <vt:lpstr>Rewards for positive behavior: </vt:lpstr>
      <vt:lpstr>Rewards for positive behavior: </vt:lpstr>
    </vt:vector>
  </TitlesOfParts>
  <Company>SDOC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PBIS WOW Wednesdays!</dc:title>
  <dc:creator>Shandra Brannon</dc:creator>
  <cp:lastModifiedBy>Michael Hitch</cp:lastModifiedBy>
  <cp:revision>40</cp:revision>
  <dcterms:created xsi:type="dcterms:W3CDTF">2010-08-12T14:00:36Z</dcterms:created>
  <dcterms:modified xsi:type="dcterms:W3CDTF">2013-08-20T13:52:00Z</dcterms:modified>
</cp:coreProperties>
</file>